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2" r:id="rId6"/>
    <p:sldId id="269" r:id="rId7"/>
    <p:sldId id="271" r:id="rId8"/>
    <p:sldId id="259" r:id="rId9"/>
    <p:sldId id="266" r:id="rId10"/>
    <p:sldId id="260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1" autoAdjust="0"/>
    <p:restoredTop sz="94660"/>
  </p:normalViewPr>
  <p:slideViewPr>
    <p:cSldViewPr>
      <p:cViewPr varScale="1">
        <p:scale>
          <a:sx n="69" d="100"/>
          <a:sy n="6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4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23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99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43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09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29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91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59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61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93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75BA8-FD1B-4BA6-9336-8C6E71FD6F04}" type="datetimeFigureOut">
              <a:rPr lang="it-IT" smtClean="0"/>
              <a:t>02/06/2013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267A7-988A-4AC3-B4DD-78ABA5C706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37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elab.org/ScienceApps_Files/downloads/FOFEM/FOFEM6_tutorials.pdf" TargetMode="External"/><Relationship Id="rId2" Type="http://schemas.openxmlformats.org/officeDocument/2006/relationships/hyperlink" Target="http://www.firelab.org/ScienceApps_Files/downloads/FOFEM/FOFEM6_Help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ir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Presentazione del Software FOFEM 6</a:t>
            </a:r>
            <a:endParaRPr lang="it-IT" b="1" dirty="0">
              <a:ln>
                <a:solidFill>
                  <a:schemeClr val="tx1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Matteo </a:t>
            </a:r>
            <a:r>
              <a:rPr lang="it-IT" b="1" dirty="0" err="1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Sangiorgio</a:t>
            </a:r>
            <a:r>
              <a:rPr lang="it-IT" b="1" dirty="0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/>
            </a:r>
            <a:br>
              <a:rPr lang="it-IT" b="1" dirty="0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</a:rPr>
            </a:br>
            <a:r>
              <a:rPr lang="it-IT" b="1" dirty="0" smtClean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</a:rPr>
              <a:t>Corso di Modellistica e Simulazione 2012/2013</a:t>
            </a:r>
            <a:endParaRPr lang="it-IT" b="1" dirty="0">
              <a:ln>
                <a:solidFill>
                  <a:schemeClr val="tx1"/>
                </a:solidFill>
              </a:ln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02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Specifiche hardware e 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59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Sistema operativo</a:t>
            </a:r>
            <a:r>
              <a:rPr lang="it-IT" dirty="0" smtClean="0"/>
              <a:t>: Windows XP, Windows7</a:t>
            </a:r>
            <a:endParaRPr lang="it-IT" dirty="0" smtClean="0"/>
          </a:p>
          <a:p>
            <a:r>
              <a:rPr lang="it-IT" dirty="0" smtClean="0"/>
              <a:t>Versione corrente</a:t>
            </a:r>
            <a:r>
              <a:rPr lang="it-IT" dirty="0" smtClean="0"/>
              <a:t>: FOFEM 6</a:t>
            </a:r>
            <a:endParaRPr lang="it-IT" dirty="0" smtClean="0"/>
          </a:p>
          <a:p>
            <a:r>
              <a:rPr lang="it-IT" dirty="0" smtClean="0"/>
              <a:t>Dimensioni</a:t>
            </a:r>
            <a:r>
              <a:rPr lang="it-IT" dirty="0" smtClean="0"/>
              <a:t>: 5,22 MB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4046" y="30689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>Usabilità</a:t>
            </a:r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75928" y="4437111"/>
            <a:ext cx="8229600" cy="146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75928" y="3933057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FOFEM 6 è un software in grado di fornire risultati molto dettagliati ed esaustivi, tuttavia il suo utilizzo non è immediato e particolarmente intuitivo. A queste difficoltà sopperiscono ampiamente vari </a:t>
            </a:r>
            <a:r>
              <a:rPr lang="it-IT" dirty="0" err="1" smtClean="0"/>
              <a:t>tutorials</a:t>
            </a:r>
            <a:r>
              <a:rPr lang="it-IT" dirty="0" smtClean="0"/>
              <a:t> e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guides</a:t>
            </a:r>
            <a:r>
              <a:rPr lang="it-IT" dirty="0" smtClean="0"/>
              <a:t> presenti in rete che sfruttando casi pratici per esplorare la quasi totalità delle funzioni del modello.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b="1" dirty="0"/>
              <a:t>User Guide (</a:t>
            </a:r>
            <a:r>
              <a:rPr lang="it-IT" b="1" dirty="0" err="1"/>
              <a:t>Updated</a:t>
            </a:r>
            <a:r>
              <a:rPr lang="it-IT" b="1" dirty="0"/>
              <a:t> March 2013):</a:t>
            </a:r>
            <a:r>
              <a:rPr lang="it-IT" dirty="0">
                <a:hlinkClick r:id="rId2"/>
              </a:rPr>
              <a:t> FOFEM6 User </a:t>
            </a:r>
            <a:r>
              <a:rPr lang="it-IT" dirty="0" smtClean="0">
                <a:hlinkClick r:id="rId2"/>
              </a:rPr>
              <a:t>Guide</a:t>
            </a:r>
            <a:endParaRPr lang="it-IT" dirty="0" smtClean="0"/>
          </a:p>
          <a:p>
            <a:r>
              <a:rPr lang="it-IT" b="1" dirty="0" smtClean="0"/>
              <a:t>Tutorial </a:t>
            </a:r>
            <a:r>
              <a:rPr lang="it-IT" b="1" dirty="0" err="1"/>
              <a:t>Exercises</a:t>
            </a:r>
            <a:r>
              <a:rPr lang="it-IT" b="1" dirty="0"/>
              <a:t>: </a:t>
            </a:r>
            <a:r>
              <a:rPr lang="it-IT" dirty="0">
                <a:hlinkClick r:id="rId3"/>
              </a:rPr>
              <a:t>FOFEM6 </a:t>
            </a:r>
            <a:r>
              <a:rPr lang="it-IT" dirty="0" err="1">
                <a:hlinkClick r:id="rId3"/>
              </a:rPr>
              <a:t>Tutorials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8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PRO:</a:t>
            </a:r>
          </a:p>
          <a:p>
            <a:r>
              <a:rPr lang="it-IT" dirty="0" smtClean="0"/>
              <a:t>Contiene moltissimi dati relativi alle specie vegetali presenti nelle aree geografiche a cui fa riferimento;</a:t>
            </a:r>
          </a:p>
          <a:p>
            <a:r>
              <a:rPr lang="it-IT" dirty="0" smtClean="0"/>
              <a:t>Permette una lettura dei grafici immediata e di confrontare facilmente  grafici relativi a  situazioni diverse ;</a:t>
            </a:r>
          </a:p>
          <a:p>
            <a:r>
              <a:rPr lang="it-IT" dirty="0" smtClean="0"/>
              <a:t>Presenza di tutorial </a:t>
            </a:r>
            <a:r>
              <a:rPr lang="it-IT" dirty="0"/>
              <a:t>efficaci ed esaustivi per </a:t>
            </a:r>
            <a:r>
              <a:rPr lang="it-IT" dirty="0" smtClean="0"/>
              <a:t>la comprensione del modello.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CONTRO:</a:t>
            </a:r>
          </a:p>
          <a:p>
            <a:r>
              <a:rPr lang="it-IT" dirty="0" smtClean="0"/>
              <a:t>È utilizzabile solo per simulazioni riferite al suolo USA;</a:t>
            </a:r>
          </a:p>
          <a:p>
            <a:r>
              <a:rPr lang="it-IT" dirty="0" smtClean="0"/>
              <a:t>Non calcola gli effetti di second’ordine ma solo le conseguenze immediate dell’evento incendiario;</a:t>
            </a:r>
          </a:p>
          <a:p>
            <a:r>
              <a:rPr lang="it-IT" dirty="0" smtClean="0"/>
              <a:t>Non considera l’interazione con animali, insetti e malattie;</a:t>
            </a:r>
            <a:r>
              <a:rPr lang="it-IT" dirty="0" smtClean="0"/>
              <a:t> </a:t>
            </a:r>
            <a:r>
              <a:rPr lang="en-US" dirty="0"/>
              <a:t> 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401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Scopo di FOFEM 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 smtClean="0"/>
              <a:t>Il modello FOFEM è composto da due parti distinte, ciascuna delle quali si occupa di simulare rispettivamente:</a:t>
            </a:r>
          </a:p>
          <a:p>
            <a:r>
              <a:rPr lang="it-IT" dirty="0" smtClean="0"/>
              <a:t>il consumo di combustibile, l’emissione di fumi e il surriscaldamento dei vari strati del suolo;</a:t>
            </a:r>
          </a:p>
          <a:p>
            <a:r>
              <a:rPr lang="it-IT" dirty="0" smtClean="0"/>
              <a:t>la mortalità della vegetazione.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Entrambe le simulazioni considerano sia il caso in cui l’incendio venga indotto e controllato antropologicamente sia quello in cui le cause siano di tipo naturale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FOFEM 6 è stato scritto da Robert Keane (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Ecologist</a:t>
            </a:r>
            <a:r>
              <a:rPr lang="it-IT" dirty="0" smtClean="0"/>
              <a:t>),</a:t>
            </a:r>
            <a:r>
              <a:rPr lang="it-IT" dirty="0"/>
              <a:t> </a:t>
            </a:r>
            <a:r>
              <a:rPr lang="it-IT" dirty="0" smtClean="0"/>
              <a:t>Duncan </a:t>
            </a:r>
            <a:r>
              <a:rPr lang="it-IT" dirty="0" err="1" smtClean="0"/>
              <a:t>Lutes</a:t>
            </a:r>
            <a:r>
              <a:rPr lang="it-IT" dirty="0" smtClean="0"/>
              <a:t> (</a:t>
            </a:r>
            <a:r>
              <a:rPr lang="it-IT" dirty="0" err="1" smtClean="0"/>
              <a:t>Fire</a:t>
            </a:r>
            <a:r>
              <a:rPr lang="it-IT" dirty="0" smtClean="0"/>
              <a:t> </a:t>
            </a:r>
            <a:r>
              <a:rPr lang="it-IT" dirty="0" err="1" smtClean="0"/>
              <a:t>Ecologist</a:t>
            </a:r>
            <a:r>
              <a:rPr lang="it-IT" dirty="0" smtClean="0"/>
              <a:t>) e </a:t>
            </a:r>
            <a:r>
              <a:rPr lang="it-IT" dirty="0" err="1"/>
              <a:t>Elizabeth</a:t>
            </a:r>
            <a:r>
              <a:rPr lang="it-IT" dirty="0"/>
              <a:t> </a:t>
            </a:r>
            <a:r>
              <a:rPr lang="it-IT" dirty="0" err="1" smtClean="0"/>
              <a:t>Reinhardt</a:t>
            </a:r>
            <a:r>
              <a:rPr lang="it-IT" dirty="0" smtClean="0"/>
              <a:t> (</a:t>
            </a:r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Forester</a:t>
            </a:r>
            <a:r>
              <a:rPr lang="it-IT" dirty="0" smtClean="0"/>
              <a:t>) ed è disponibile gratuitamente sul sito </a:t>
            </a:r>
            <a:r>
              <a:rPr lang="it-IT" dirty="0">
                <a:hlinkClick r:id="rId2"/>
              </a:rPr>
              <a:t>http://fire.org</a:t>
            </a:r>
            <a:r>
              <a:rPr lang="it-IT" dirty="0" smtClean="0">
                <a:hlinkClick r:id="rId2"/>
              </a:rPr>
              <a:t>/</a:t>
            </a:r>
            <a:r>
              <a:rPr lang="it-IT" dirty="0" smtClean="0"/>
              <a:t> .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532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Combustibile, Emissioni, Suolo - Input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21" y="1124744"/>
            <a:ext cx="9132938" cy="2704946"/>
          </a:xfrm>
        </p:spPr>
      </p:pic>
      <p:sp>
        <p:nvSpPr>
          <p:cNvPr id="7" name="Ovale 6"/>
          <p:cNvSpPr/>
          <p:nvPr/>
        </p:nvSpPr>
        <p:spPr>
          <a:xfrm>
            <a:off x="7308304" y="1124744"/>
            <a:ext cx="1844499" cy="1008112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32048" y="3789040"/>
            <a:ext cx="8229600" cy="28369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Regione </a:t>
            </a:r>
            <a:r>
              <a:rPr lang="it-IT" dirty="0" smtClean="0">
                <a:solidFill>
                  <a:srgbClr val="0070C0"/>
                </a:solidFill>
              </a:rPr>
              <a:t>(</a:t>
            </a:r>
            <a:r>
              <a:rPr lang="it-IT" dirty="0" err="1">
                <a:solidFill>
                  <a:srgbClr val="0070C0"/>
                </a:solidFill>
              </a:rPr>
              <a:t>I</a:t>
            </a:r>
            <a:r>
              <a:rPr lang="it-IT" dirty="0" err="1" smtClean="0">
                <a:solidFill>
                  <a:srgbClr val="0070C0"/>
                </a:solidFill>
              </a:rPr>
              <a:t>nteriorWest</a:t>
            </a:r>
            <a:r>
              <a:rPr lang="it-IT" dirty="0" smtClean="0">
                <a:solidFill>
                  <a:srgbClr val="0070C0"/>
                </a:solidFill>
              </a:rPr>
              <a:t>, </a:t>
            </a:r>
            <a:r>
              <a:rPr lang="it-IT" dirty="0" err="1" smtClean="0">
                <a:solidFill>
                  <a:srgbClr val="0070C0"/>
                </a:solidFill>
              </a:rPr>
              <a:t>PacificWest</a:t>
            </a:r>
            <a:r>
              <a:rPr lang="it-IT" dirty="0" smtClean="0">
                <a:solidFill>
                  <a:srgbClr val="0070C0"/>
                </a:solidFill>
              </a:rPr>
              <a:t>, </a:t>
            </a:r>
            <a:r>
              <a:rPr lang="it-IT" dirty="0" err="1" smtClean="0">
                <a:solidFill>
                  <a:srgbClr val="0070C0"/>
                </a:solidFill>
              </a:rPr>
              <a:t>NortEast</a:t>
            </a:r>
            <a:r>
              <a:rPr lang="it-IT" dirty="0" smtClean="0">
                <a:solidFill>
                  <a:srgbClr val="0070C0"/>
                </a:solidFill>
              </a:rPr>
              <a:t>, </a:t>
            </a:r>
            <a:r>
              <a:rPr lang="it-IT" dirty="0" err="1" smtClean="0">
                <a:solidFill>
                  <a:srgbClr val="0070C0"/>
                </a:solidFill>
              </a:rPr>
              <a:t>SouthEast</a:t>
            </a:r>
            <a:r>
              <a:rPr lang="it-IT" dirty="0" smtClean="0">
                <a:solidFill>
                  <a:srgbClr val="0070C0"/>
                </a:solidFill>
              </a:rPr>
              <a:t>) e stagione;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Caratteristiche dell’incendio (naturale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o controllato);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FFC000"/>
                </a:solidFill>
              </a:rPr>
              <a:t>Umidità in atmosfera;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92D050"/>
                </a:solidFill>
              </a:rPr>
              <a:t>Tipologia e umidità del suolo;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00B0F0"/>
                </a:solidFill>
              </a:rPr>
              <a:t>Specie vegetali presenti;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Caratteristiche del combustibile.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it-IT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it-IT" dirty="0" smtClean="0">
              <a:solidFill>
                <a:srgbClr val="FFC000"/>
              </a:solidFill>
            </a:endParaRP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Font typeface="Arial" pitchFamily="34" charset="0"/>
              <a:buNone/>
            </a:pPr>
            <a:endParaRPr lang="it-IT" dirty="0" smtClean="0"/>
          </a:p>
          <a:p>
            <a:pPr marL="0" indent="0">
              <a:buFont typeface="Arial" pitchFamily="34" charset="0"/>
              <a:buNone/>
            </a:pP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0" y="2132856"/>
            <a:ext cx="1619672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-50429" y="2924944"/>
            <a:ext cx="1619672" cy="360040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512077" y="2492896"/>
            <a:ext cx="1619672" cy="1152127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33000" y="1628799"/>
            <a:ext cx="4322975" cy="360041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arrotondato 15"/>
          <p:cNvSpPr/>
          <p:nvPr/>
        </p:nvSpPr>
        <p:spPr>
          <a:xfrm>
            <a:off x="1619672" y="2060103"/>
            <a:ext cx="5892405" cy="864841"/>
          </a:xfrm>
          <a:prstGeom prst="round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395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0" y="1196752"/>
            <a:ext cx="4920547" cy="2880320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Combustibile </a:t>
            </a:r>
            <a:r>
              <a:rPr lang="it-IT" dirty="0" smtClean="0"/>
              <a:t>- Output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501008"/>
            <a:ext cx="4969798" cy="335699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302030" y="1196752"/>
            <a:ext cx="34464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Quantità di combustibile presente rispettivamente prima e dopo </a:t>
            </a:r>
            <a:r>
              <a:rPr lang="it-IT" dirty="0" smtClean="0"/>
              <a:t>l’evento incendiario </a:t>
            </a:r>
            <a:r>
              <a:rPr lang="it-IT" dirty="0" smtClean="0"/>
              <a:t>e relative variazioni (assolute e percentuali) in base alle dimensioni </a:t>
            </a:r>
            <a:r>
              <a:rPr lang="it-IT" dirty="0" smtClean="0"/>
              <a:t>delle piante.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014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Emissioni - Output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079" y="1124744"/>
            <a:ext cx="4505954" cy="3324689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7101"/>
            <a:ext cx="6525536" cy="230537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505253" y="4838790"/>
            <a:ext cx="24482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Intensità dell’incendio (misurato in KW/m</a:t>
            </a:r>
            <a:r>
              <a:rPr lang="it-IT" baseline="30000" dirty="0" smtClean="0"/>
              <a:t>2 </a:t>
            </a:r>
            <a:r>
              <a:rPr lang="it-IT" dirty="0" smtClean="0"/>
              <a:t>) al variare del tempo.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1484784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Quantità di fumi emessi in fase di fuoco </a:t>
            </a:r>
            <a:r>
              <a:rPr lang="it-IT" dirty="0" smtClean="0"/>
              <a:t>attivo (</a:t>
            </a:r>
            <a:r>
              <a:rPr lang="it-IT" dirty="0" err="1" smtClean="0"/>
              <a:t>flaming</a:t>
            </a:r>
            <a:r>
              <a:rPr lang="it-IT" dirty="0" smtClean="0"/>
              <a:t> </a:t>
            </a:r>
            <a:r>
              <a:rPr lang="it-IT" dirty="0" err="1" smtClean="0"/>
              <a:t>fire</a:t>
            </a:r>
            <a:r>
              <a:rPr lang="it-IT" dirty="0" smtClean="0"/>
              <a:t>) e combustione senza </a:t>
            </a:r>
            <a:r>
              <a:rPr lang="it-IT" dirty="0" smtClean="0"/>
              <a:t>fiamma (</a:t>
            </a:r>
            <a:r>
              <a:rPr lang="it-IT" dirty="0" err="1" smtClean="0"/>
              <a:t>smoldering</a:t>
            </a:r>
            <a:r>
              <a:rPr lang="it-IT" dirty="0"/>
              <a:t> </a:t>
            </a:r>
            <a:r>
              <a:rPr lang="it-IT" dirty="0" err="1" smtClean="0"/>
              <a:t>fire</a:t>
            </a:r>
            <a:r>
              <a:rPr lang="it-IT" dirty="0" smtClean="0"/>
              <a:t>), suddiviso in base alla composizione chimica e alla grandezza delle polveri che compongono tali emissioni.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644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42700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16632"/>
            <a:ext cx="9036496" cy="303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47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Suolo - Output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2" y="2590204"/>
            <a:ext cx="5344271" cy="4267796"/>
          </a:xfrm>
          <a:prstGeom prst="rect">
            <a:avLst/>
          </a:prstGeom>
        </p:spPr>
      </p:pic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097" y="1268760"/>
            <a:ext cx="5572903" cy="1656184"/>
          </a:xfrm>
        </p:spPr>
      </p:pic>
      <p:sp>
        <p:nvSpPr>
          <p:cNvPr id="6" name="CasellaDiTesto 5"/>
          <p:cNvSpPr txBox="1"/>
          <p:nvPr/>
        </p:nvSpPr>
        <p:spPr>
          <a:xfrm>
            <a:off x="5508104" y="3491716"/>
            <a:ext cx="34563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Innalzamento della temperatura del suolo a varie profondità in funzione del tempo. E’ importante notare </a:t>
            </a:r>
            <a:r>
              <a:rPr lang="it-IT" dirty="0" smtClean="0"/>
              <a:t>che il suolo </a:t>
            </a:r>
            <a:r>
              <a:rPr lang="it-IT" dirty="0" smtClean="0"/>
              <a:t>ha un’inerzia termica maggiore dell’atmosfera e raggiunge le massime temperature molto dopo che è avvenuto il picco dell’intensità dell’incendio.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186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Mortalità - Input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Regione;</a:t>
            </a:r>
            <a:endParaRPr lang="it-IT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Specie, densità e dimensioni delle piante presenti;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>
                <a:solidFill>
                  <a:srgbClr val="FFC000"/>
                </a:solidFill>
              </a:rPr>
              <a:t>Caratteristiche dell’incendio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</p:txBody>
      </p:sp>
      <p:grpSp>
        <p:nvGrpSpPr>
          <p:cNvPr id="8" name="Gruppo 7"/>
          <p:cNvGrpSpPr/>
          <p:nvPr/>
        </p:nvGrpSpPr>
        <p:grpSpPr>
          <a:xfrm>
            <a:off x="-36512" y="4653136"/>
            <a:ext cx="9210422" cy="1983588"/>
            <a:chOff x="-41626" y="4541756"/>
            <a:chExt cx="9210422" cy="1983588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1626" y="4541756"/>
              <a:ext cx="9144000" cy="1938964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Ovale 4"/>
            <p:cNvSpPr/>
            <p:nvPr/>
          </p:nvSpPr>
          <p:spPr>
            <a:xfrm>
              <a:off x="5076056" y="5040560"/>
              <a:ext cx="4092740" cy="1484784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Ovale 5"/>
            <p:cNvSpPr/>
            <p:nvPr/>
          </p:nvSpPr>
          <p:spPr>
            <a:xfrm>
              <a:off x="-36512" y="5439230"/>
              <a:ext cx="4896544" cy="969482"/>
            </a:xfrm>
            <a:prstGeom prst="ellipse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7308304" y="4541756"/>
              <a:ext cx="1844499" cy="438376"/>
            </a:xfrm>
            <a:prstGeom prst="ellipse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20554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Mortalità - Output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10649"/>
            <a:ext cx="5813994" cy="3164685"/>
          </a:xfrm>
          <a:prstGeom prst="rect">
            <a:avLst/>
          </a:prstGeom>
        </p:spPr>
      </p:pic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1117291"/>
            <a:ext cx="5688631" cy="2599741"/>
          </a:xfrm>
        </p:spPr>
      </p:pic>
      <p:sp>
        <p:nvSpPr>
          <p:cNvPr id="7" name="CasellaDiTesto 6"/>
          <p:cNvSpPr txBox="1"/>
          <p:nvPr/>
        </p:nvSpPr>
        <p:spPr>
          <a:xfrm>
            <a:off x="6323919" y="1556792"/>
            <a:ext cx="2645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Numero di alberi  bruciati e probabilità di mortalità per ciascuna specie in base alle dimensioni del diametro.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4223096"/>
            <a:ext cx="27896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Percentuale di alberi bruciati in funzione dell’altezza a cui sono arrivate le fiamme durante il rogo.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2354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476</Words>
  <Application>Microsoft Office PowerPoint</Application>
  <PresentationFormat>Presentazione su schermo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del Software FOFEM 6</vt:lpstr>
      <vt:lpstr>Scopo di FOFEM 6</vt:lpstr>
      <vt:lpstr>Combustibile, Emissioni, Suolo - Input</vt:lpstr>
      <vt:lpstr>Combustibile - Output</vt:lpstr>
      <vt:lpstr>Emissioni - Output</vt:lpstr>
      <vt:lpstr>Presentazione standard di PowerPoint</vt:lpstr>
      <vt:lpstr>Suolo - Output</vt:lpstr>
      <vt:lpstr>Mortalità - Input</vt:lpstr>
      <vt:lpstr>Mortalità - Output</vt:lpstr>
      <vt:lpstr>Specifiche hardware e software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del Software FOFEM 6</dc:title>
  <dc:creator>Matteo</dc:creator>
  <cp:lastModifiedBy>Matteo</cp:lastModifiedBy>
  <cp:revision>28</cp:revision>
  <dcterms:created xsi:type="dcterms:W3CDTF">2013-06-01T16:20:49Z</dcterms:created>
  <dcterms:modified xsi:type="dcterms:W3CDTF">2013-06-02T19:52:46Z</dcterms:modified>
</cp:coreProperties>
</file>